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8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8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38" r:id="rId153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53" Type="http://schemas.openxmlformats.org/officeDocument/2006/relationships/slide" Target="slides/slide83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8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2" name="Shape 4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3" name="Google Shape;4393;p83:notes"/>
          <p:cNvSpPr txBox="1"/>
          <p:nvPr>
            <p:ph idx="1" type="body"/>
          </p:nvPr>
        </p:nvSpPr>
        <p:spPr>
          <a:xfrm>
            <a:off x="914400" y="4343400"/>
            <a:ext cx="5029200" cy="12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4" name="Google Shape;4394;p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5.xml"/><Relationship Id="rId2" Type="http://schemas.openxmlformats.org/officeDocument/2006/relationships/notesSlide" Target="../notesSlides/notesSlide83.xml"/></Relationships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5" name="Shape 4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6" name="Google Shape;4396;p639"/>
          <p:cNvSpPr txBox="1"/>
          <p:nvPr/>
        </p:nvSpPr>
        <p:spPr>
          <a:xfrm>
            <a:off x="6181725" y="4686300"/>
            <a:ext cx="15477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zh-CN" sz="11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100" u="none" cap="none" strike="noStrike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97" name="Google Shape;4397;p639"/>
          <p:cNvSpPr txBox="1"/>
          <p:nvPr/>
        </p:nvSpPr>
        <p:spPr>
          <a:xfrm>
            <a:off x="290513" y="195263"/>
            <a:ext cx="40506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EJERCICIO 3</a:t>
            </a:r>
            <a:r>
              <a:rPr b="0" i="0" lang="zh-C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98" name="Google Shape;4398;p639"/>
          <p:cNvSpPr txBox="1"/>
          <p:nvPr/>
        </p:nvSpPr>
        <p:spPr>
          <a:xfrm>
            <a:off x="235256" y="573881"/>
            <a:ext cx="8790000" cy="11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CN" sz="1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 éxito de San Antonio ha sido víctima de muchos ladrones durante los últimos 2 meses del presente año, pero debido al aumento de las condiciones de seguridad de la sucursal, se han podido capturar a 250 ladrones. Se registro el sexo de cada individuo capturado y si éste era su primer robo o si había sido sorprendido anteriormente. Los datos se resumen en la siguiente tabla.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9" name="Google Shape;4399;p639"/>
          <p:cNvSpPr txBox="1"/>
          <p:nvPr/>
        </p:nvSpPr>
        <p:spPr>
          <a:xfrm>
            <a:off x="119063" y="3212306"/>
            <a:ext cx="46338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Suponiendo que un ladrón es escogido al azar, encontrar: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0" name="Google Shape;4400;p639"/>
          <p:cNvSpPr txBox="1"/>
          <p:nvPr/>
        </p:nvSpPr>
        <p:spPr>
          <a:xfrm>
            <a:off x="149700" y="3577838"/>
            <a:ext cx="8875500" cy="13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AutoNum type="alphaLcParenR"/>
            </a:pPr>
            <a:r>
              <a:rPr b="0" i="0" lang="zh-CN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probabilidad de que éste sea hombre.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AutoNum type="alphaLcParenR"/>
            </a:pPr>
            <a:r>
              <a:rPr b="0" i="0" lang="zh-CN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probabilidad de que sea su primer captura, dado que éste es hombre.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AutoNum type="alphaLcParenR"/>
            </a:pPr>
            <a:r>
              <a:rPr b="0" i="0" lang="zh-CN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probabilidad de que sea mujer, dado que es reincidente.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AutoNum type="alphaLcParenR"/>
            </a:pPr>
            <a:r>
              <a:rPr b="0" i="0" lang="zh-CN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probabilidad de que el ladrón sea mujer dado que es su primera captura.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AutoNum type="alphaLcParenR"/>
            </a:pPr>
            <a:r>
              <a:rPr b="0" i="0" lang="zh-CN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probabilidad de que el ladrón sea tanto hombre como reincidente.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AutoNum type="alphaLcParenR"/>
            </a:pPr>
            <a:r>
              <a:rPr b="0" i="0" lang="zh-CN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probabilidad de que el ladrón sea  mujer y que sea su primera aprehensión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401" name="Google Shape;4401;p639"/>
          <p:cNvGraphicFramePr/>
          <p:nvPr/>
        </p:nvGraphicFramePr>
        <p:xfrm>
          <a:off x="227761" y="76309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{617024FA-6BCF-4176-A457-480336C88C0E}</a:tableStyleId>
              </a:tblPr>
              <a:tblGrid>
                <a:gridCol w="1026125"/>
                <a:gridCol w="2395400"/>
                <a:gridCol w="1420400"/>
                <a:gridCol w="748975"/>
              </a:tblGrid>
              <a:tr h="374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5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zh-CN" sz="1400" u="none" cap="none" strike="noStrike">
                          <a:solidFill>
                            <a:srgbClr val="E5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Sexo</a:t>
                      </a:r>
                      <a:endParaRPr sz="1100" u="none" cap="none" strike="noStrike"/>
                    </a:p>
                  </a:txBody>
                  <a:tcPr marT="34325" marB="343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5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zh-CN" sz="1400" u="none" cap="none" strike="noStrike">
                          <a:solidFill>
                            <a:srgbClr val="E5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Primera Aprehensión</a:t>
                      </a:r>
                      <a:endParaRPr sz="1100" u="none" cap="none" strike="noStrike"/>
                    </a:p>
                  </a:txBody>
                  <a:tcPr marT="34325" marB="343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5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zh-CN" sz="1400" u="none" cap="none" strike="noStrike">
                          <a:solidFill>
                            <a:srgbClr val="E5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Reincidente</a:t>
                      </a:r>
                      <a:endParaRPr sz="1100" u="none" cap="none" strike="noStrike"/>
                    </a:p>
                  </a:txBody>
                  <a:tcPr marT="34325" marB="343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8000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zh-CN" sz="1400" u="none" cap="none" strike="noStrike">
                          <a:solidFill>
                            <a:srgbClr val="008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</a:t>
                      </a:r>
                      <a:endParaRPr sz="1100" u="none" cap="none" strike="noStrike"/>
                    </a:p>
                  </a:txBody>
                  <a:tcPr marT="34325" marB="343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73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400"/>
                        <a:buFont typeface="Times New Roman"/>
                        <a:buNone/>
                      </a:pPr>
                      <a:r>
                        <a:rPr b="0" i="0" lang="zh-CN" sz="1400" u="none" cap="none" strike="noStrike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Hombre</a:t>
                      </a:r>
                      <a:endParaRPr sz="1100" u="none" cap="none" strike="noStrike"/>
                    </a:p>
                  </a:txBody>
                  <a:tcPr marT="34325" marB="343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C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400"/>
                        <a:buFont typeface="Times New Roman"/>
                        <a:buNone/>
                      </a:pPr>
                      <a:r>
                        <a:rPr b="0" i="0" lang="zh-CN" sz="1400" u="none" cap="none" strike="noStrike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60</a:t>
                      </a:r>
                      <a:endParaRPr sz="1100" u="none" cap="none" strike="noStrike"/>
                    </a:p>
                  </a:txBody>
                  <a:tcPr marT="34325" marB="343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C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400"/>
                        <a:buFont typeface="Times New Roman"/>
                        <a:buNone/>
                      </a:pPr>
                      <a:r>
                        <a:rPr b="0" i="0" lang="zh-CN" sz="1400" u="none" cap="none" strike="noStrike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70</a:t>
                      </a:r>
                      <a:endParaRPr sz="1100" u="none" cap="none" strike="noStrike"/>
                    </a:p>
                  </a:txBody>
                  <a:tcPr marT="34325" marB="343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C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400"/>
                        <a:buFont typeface="Times New Roman"/>
                        <a:buNone/>
                      </a:pPr>
                      <a:r>
                        <a:rPr b="0" i="0" lang="zh-CN" sz="1400" u="none" cap="none" strike="noStrike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130</a:t>
                      </a:r>
                      <a:endParaRPr sz="1100" u="none" cap="none" strike="noStrike"/>
                    </a:p>
                  </a:txBody>
                  <a:tcPr marT="34325" marB="343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CEC"/>
                    </a:solidFill>
                  </a:tcPr>
                </a:tc>
              </a:tr>
              <a:tr h="374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400"/>
                        <a:buFont typeface="Times New Roman"/>
                        <a:buNone/>
                      </a:pPr>
                      <a:r>
                        <a:rPr b="0" i="0" lang="zh-CN" sz="1400" u="none" cap="none" strike="noStrike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Mujer</a:t>
                      </a:r>
                      <a:endParaRPr sz="1100" u="none" cap="none" strike="noStrike"/>
                    </a:p>
                  </a:txBody>
                  <a:tcPr marT="34325" marB="343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400"/>
                        <a:buFont typeface="Times New Roman"/>
                        <a:buNone/>
                      </a:pPr>
                      <a:r>
                        <a:rPr b="0" i="0" lang="zh-CN" sz="1400" u="none" cap="none" strike="noStrike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44</a:t>
                      </a:r>
                      <a:endParaRPr sz="1100" u="none" cap="none" strike="noStrike"/>
                    </a:p>
                  </a:txBody>
                  <a:tcPr marT="34325" marB="343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400"/>
                        <a:buFont typeface="Times New Roman"/>
                        <a:buNone/>
                      </a:pPr>
                      <a:r>
                        <a:rPr b="0" i="0" lang="zh-CN" sz="1400" u="none" cap="none" strike="noStrike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76</a:t>
                      </a:r>
                      <a:endParaRPr sz="1100" u="none" cap="none" strike="noStrike"/>
                    </a:p>
                  </a:txBody>
                  <a:tcPr marT="34325" marB="343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400"/>
                        <a:buFont typeface="Times New Roman"/>
                        <a:buNone/>
                      </a:pPr>
                      <a:r>
                        <a:rPr b="0" i="0" lang="zh-CN" sz="1400" u="none" cap="none" strike="noStrike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120</a:t>
                      </a:r>
                      <a:endParaRPr sz="1100" u="none" cap="none" strike="noStrike"/>
                    </a:p>
                  </a:txBody>
                  <a:tcPr marT="34325" marB="343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6F6"/>
                    </a:solidFill>
                  </a:tcPr>
                </a:tc>
              </a:tr>
              <a:tr h="374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8000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zh-CN" sz="1400" u="none" cap="none" strike="noStrike">
                          <a:solidFill>
                            <a:srgbClr val="008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</a:t>
                      </a:r>
                      <a:endParaRPr sz="1100" u="none" cap="none" strike="noStrike"/>
                    </a:p>
                  </a:txBody>
                  <a:tcPr marT="34325" marB="343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C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400"/>
                        <a:buFont typeface="Times New Roman"/>
                        <a:buNone/>
                      </a:pPr>
                      <a:r>
                        <a:rPr b="0" i="0" lang="zh-CN" sz="1400" u="none" cap="none" strike="noStrike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104</a:t>
                      </a:r>
                      <a:endParaRPr sz="1100" u="none" cap="none" strike="noStrike"/>
                    </a:p>
                  </a:txBody>
                  <a:tcPr marT="34325" marB="343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C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400"/>
                        <a:buFont typeface="Times New Roman"/>
                        <a:buNone/>
                      </a:pPr>
                      <a:r>
                        <a:rPr b="0" i="0" lang="zh-CN" sz="1400" u="none" cap="none" strike="noStrike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146</a:t>
                      </a:r>
                      <a:endParaRPr sz="1100" u="none" cap="none" strike="noStrike"/>
                    </a:p>
                  </a:txBody>
                  <a:tcPr marT="34325" marB="343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C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8000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zh-CN" sz="1400" u="none" cap="none" strike="noStrike">
                          <a:solidFill>
                            <a:srgbClr val="008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250</a:t>
                      </a:r>
                      <a:endParaRPr sz="1100" u="none" cap="none" strike="noStrike"/>
                    </a:p>
                  </a:txBody>
                  <a:tcPr marT="34325" marB="343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CEC"/>
                    </a:solidFill>
                  </a:tcPr>
                </a:tc>
              </a:tr>
            </a:tbl>
          </a:graphicData>
        </a:graphic>
      </p:graphicFrame>
      <p:sp>
        <p:nvSpPr>
          <p:cNvPr id="4402" name="Google Shape;4402;p639"/>
          <p:cNvSpPr/>
          <p:nvPr/>
        </p:nvSpPr>
        <p:spPr>
          <a:xfrm>
            <a:off x="8660607" y="4843463"/>
            <a:ext cx="312000" cy="323700"/>
          </a:xfrm>
          <a:prstGeom prst="rightArrow">
            <a:avLst>
              <a:gd fmla="val 108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0" i="0" sz="3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